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7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4660"/>
  </p:normalViewPr>
  <p:slideViewPr>
    <p:cSldViewPr>
      <p:cViewPr>
        <p:scale>
          <a:sx n="80" d="100"/>
          <a:sy n="80" d="100"/>
        </p:scale>
        <p:origin x="-1622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5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75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96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69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63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3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14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86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74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22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75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2A769-D7E7-4B34-8F2B-74CF4EE1C927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389C1-6304-4DA0-A7C0-D6985CADE5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4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5571" y="188640"/>
            <a:ext cx="7772400" cy="1313433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2400" b="1" dirty="0" smtClean="0">
                <a:solidFill>
                  <a:srgbClr val="00B050"/>
                </a:solidFill>
              </a:rPr>
              <a:t>1</a:t>
            </a:r>
            <a:r>
              <a:rPr lang="uk-UA" sz="3200" b="1" dirty="0" smtClean="0">
                <a:solidFill>
                  <a:srgbClr val="00B050"/>
                </a:solidFill>
              </a:rPr>
              <a:t>. </a:t>
            </a:r>
            <a:r>
              <a:rPr lang="uk-UA" sz="2400" b="1" dirty="0" smtClean="0">
                <a:solidFill>
                  <a:srgbClr val="00B050"/>
                </a:solidFill>
              </a:rPr>
              <a:t>Зміни в проведенні </a:t>
            </a:r>
            <a:r>
              <a:rPr lang="uk-UA" sz="2400" b="1" dirty="0">
                <a:solidFill>
                  <a:srgbClr val="00B050"/>
                </a:solidFill>
              </a:rPr>
              <a:t>засідання атестаційної </a:t>
            </a:r>
            <a:r>
              <a:rPr lang="uk-UA" sz="2400" b="1" dirty="0" smtClean="0">
                <a:solidFill>
                  <a:srgbClr val="00B050"/>
                </a:solidFill>
              </a:rPr>
              <a:t>комісії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582340"/>
            <a:ext cx="76328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З</a:t>
            </a:r>
            <a:r>
              <a:rPr lang="uk-UA" sz="2000" dirty="0" smtClean="0"/>
              <a:t>асідання </a:t>
            </a:r>
            <a:r>
              <a:rPr lang="uk-UA" sz="2000" dirty="0"/>
              <a:t>атестаційної комісії можна проводити в режимі </a:t>
            </a:r>
            <a:r>
              <a:rPr lang="uk-UA" sz="2000" dirty="0" err="1"/>
              <a:t>відеоконференцій</a:t>
            </a:r>
            <a:r>
              <a:rPr lang="uk-UA" sz="2000" dirty="0" smtClean="0"/>
              <a:t>.</a:t>
            </a:r>
          </a:p>
          <a:p>
            <a:endParaRPr lang="uk-UA" sz="2000" dirty="0" smtClean="0"/>
          </a:p>
          <a:p>
            <a:r>
              <a:rPr lang="uk-UA" sz="2000" dirty="0" smtClean="0"/>
              <a:t> </a:t>
            </a:r>
            <a:r>
              <a:rPr lang="uk-UA" sz="2000" dirty="0"/>
              <a:t>Кожен педагогічний працівник має право подавати відповідній атестаційній комісії атестаційні документи в електрон­ній формі: формат PDF, кожен документ окремим файлом. 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Комісія </a:t>
            </a:r>
            <a:r>
              <a:rPr lang="uk-UA" sz="2000" dirty="0"/>
              <a:t>повинна підтвердити отримання документів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dirty="0"/>
              <a:t>Атестаційна комісія також може надсилати інформацію про проведення засідань працівнику на електронну адресу, яку він вказав у заяві, запрошувати, надсилати сканований підписаний атестаційний лист.</a:t>
            </a:r>
          </a:p>
        </p:txBody>
      </p:sp>
    </p:spTree>
    <p:extLst>
      <p:ext uri="{BB962C8B-B14F-4D97-AF65-F5344CB8AC3E}">
        <p14:creationId xmlns:p14="http://schemas.microsoft.com/office/powerpoint/2010/main" val="60976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11 змін в атестації педагогів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916832"/>
            <a:ext cx="5760640" cy="4172469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03638"/>
            <a:ext cx="6408712" cy="531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1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110" y="260648"/>
            <a:ext cx="8735788" cy="114300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2. Збільшили автономію закладів </a:t>
            </a:r>
            <a:r>
              <a:rPr lang="uk-UA" sz="2400" b="1" dirty="0" smtClean="0">
                <a:solidFill>
                  <a:srgbClr val="00B050"/>
                </a:solidFill>
              </a:rPr>
              <a:t>освіти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</a:t>
            </a:r>
            <a:r>
              <a:rPr lang="uk-UA" sz="2400" dirty="0" smtClean="0"/>
              <a:t>рисвоєння </a:t>
            </a:r>
            <a:r>
              <a:rPr lang="uk-UA" sz="2400" dirty="0"/>
              <a:t>вищої </a:t>
            </a:r>
            <a:r>
              <a:rPr lang="uk-UA" sz="2400" dirty="0" smtClean="0"/>
              <a:t>кваліфікаційної категорії  педагогічному працівнику - рішення атестаційної комісії закладу освіти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139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114300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</a:rPr>
              <a:t>3. Вимоги </a:t>
            </a:r>
            <a:r>
              <a:rPr lang="uk-UA" sz="2400" b="1" dirty="0">
                <a:solidFill>
                  <a:srgbClr val="00B050"/>
                </a:solidFill>
              </a:rPr>
              <a:t>до роботи секретаря атестаційної </a:t>
            </a:r>
            <a:r>
              <a:rPr lang="uk-UA" sz="2400" b="1" dirty="0" smtClean="0">
                <a:solidFill>
                  <a:srgbClr val="00B050"/>
                </a:solidFill>
              </a:rPr>
              <a:t>комісії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b="1" dirty="0">
              <a:effectLst/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028343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Секретар атестаційної комісії:</a:t>
            </a:r>
          </a:p>
          <a:p>
            <a:pPr lvl="0"/>
            <a:r>
              <a:rPr lang="uk-UA" sz="2000" dirty="0" err="1" smtClean="0"/>
              <a:t>-приймає</a:t>
            </a:r>
            <a:r>
              <a:rPr lang="uk-UA" sz="2000" dirty="0"/>
              <a:t>, реєструє та зберігає документи, які подали педагогічні працівники, до розгляду та під час розгляду їх атестаційною комісією</a:t>
            </a:r>
            <a:r>
              <a:rPr lang="uk-UA" sz="2000" dirty="0" smtClean="0"/>
              <a:t>;</a:t>
            </a:r>
          </a:p>
          <a:p>
            <a:pPr lvl="0"/>
            <a:endParaRPr lang="uk-UA" sz="2000" dirty="0"/>
          </a:p>
          <a:p>
            <a:pPr lvl="0"/>
            <a:r>
              <a:rPr lang="uk-UA" sz="2000" dirty="0" err="1" smtClean="0"/>
              <a:t>-організовує</a:t>
            </a:r>
            <a:r>
              <a:rPr lang="uk-UA" sz="2000" dirty="0" smtClean="0"/>
              <a:t> </a:t>
            </a:r>
            <a:r>
              <a:rPr lang="uk-UA" sz="2000" dirty="0"/>
              <a:t>роботу атестаційної комісії, веде та підписує протоколи засідань атестаційної комісії</a:t>
            </a:r>
            <a:r>
              <a:rPr lang="uk-UA" sz="2000" dirty="0" smtClean="0"/>
              <a:t>;</a:t>
            </a:r>
          </a:p>
          <a:p>
            <a:pPr lvl="0"/>
            <a:endParaRPr lang="uk-UA" sz="2000" dirty="0"/>
          </a:p>
          <a:p>
            <a:pPr lvl="0"/>
            <a:r>
              <a:rPr lang="uk-UA" sz="2000" dirty="0" err="1" smtClean="0"/>
              <a:t>-оформляє</a:t>
            </a:r>
            <a:r>
              <a:rPr lang="uk-UA" sz="2000" dirty="0" smtClean="0"/>
              <a:t> </a:t>
            </a:r>
            <a:r>
              <a:rPr lang="uk-UA" sz="2000" dirty="0"/>
              <a:t>та підписує атестаційні листи</a:t>
            </a:r>
            <a:r>
              <a:rPr lang="uk-UA" sz="2000" dirty="0" smtClean="0"/>
              <a:t>;</a:t>
            </a:r>
          </a:p>
          <a:p>
            <a:pPr lvl="0"/>
            <a:endParaRPr lang="uk-UA" sz="2000" dirty="0"/>
          </a:p>
          <a:p>
            <a:pPr lvl="0"/>
            <a:r>
              <a:rPr lang="uk-UA" sz="2000" dirty="0" err="1" smtClean="0"/>
              <a:t>-повідомляє</a:t>
            </a:r>
            <a:r>
              <a:rPr lang="uk-UA" sz="2000" dirty="0" smtClean="0"/>
              <a:t> </a:t>
            </a:r>
            <a:r>
              <a:rPr lang="uk-UA" sz="2000" dirty="0"/>
              <a:t>педагогічним працівникам про місце і час проведення засідання атестаційної комісії, якщо їх запросили на засідання;</a:t>
            </a:r>
          </a:p>
          <a:p>
            <a:pPr lvl="0"/>
            <a:r>
              <a:rPr lang="uk-UA" sz="2000" dirty="0"/>
              <a:t>забезпечує оприлюднення інформації про діяльність атестаційної комісії: розміщує її на сайті закладу освіти, органу управління у сфері освіти.</a:t>
            </a:r>
          </a:p>
        </p:txBody>
      </p:sp>
    </p:spTree>
    <p:extLst>
      <p:ext uri="{BB962C8B-B14F-4D97-AF65-F5344CB8AC3E}">
        <p14:creationId xmlns:p14="http://schemas.microsoft.com/office/powerpoint/2010/main" val="258699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9949"/>
            <a:ext cx="8229600" cy="114300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4. Змінили вимоги до </a:t>
            </a:r>
            <a:r>
              <a:rPr lang="uk-UA" sz="2400" b="1" dirty="0" smtClean="0">
                <a:solidFill>
                  <a:srgbClr val="00B050"/>
                </a:solidFill>
              </a:rPr>
              <a:t>голосування</a:t>
            </a:r>
            <a:endParaRPr lang="uk-UA" sz="2400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4928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Н</a:t>
            </a:r>
            <a:r>
              <a:rPr lang="uk-UA" sz="2400" dirty="0" smtClean="0"/>
              <a:t>ове </a:t>
            </a:r>
            <a:r>
              <a:rPr lang="uk-UA" sz="2400" dirty="0"/>
              <a:t>Положення дозволяє комісії самій визначати, як проводити голосування: відкрито чи таємно. Відмітку про це потрібно зробити у протоколі.</a:t>
            </a:r>
          </a:p>
        </p:txBody>
      </p:sp>
    </p:spTree>
    <p:extLst>
      <p:ext uri="{BB962C8B-B14F-4D97-AF65-F5344CB8AC3E}">
        <p14:creationId xmlns:p14="http://schemas.microsoft.com/office/powerpoint/2010/main" val="34012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5. Спростили норму щодо підписання протоколу та атестаційних </a:t>
            </a:r>
            <a:r>
              <a:rPr lang="uk-UA" sz="2400" b="1" dirty="0" smtClean="0">
                <a:solidFill>
                  <a:srgbClr val="00B050"/>
                </a:solidFill>
              </a:rPr>
              <a:t>листів</a:t>
            </a:r>
            <a:r>
              <a:rPr lang="uk-UA" sz="2400" dirty="0">
                <a:solidFill>
                  <a:srgbClr val="00B050"/>
                </a:solidFill>
              </a:rPr>
              <a:t/>
            </a:r>
            <a:br>
              <a:rPr lang="uk-UA" sz="2400" dirty="0">
                <a:solidFill>
                  <a:srgbClr val="00B050"/>
                </a:solidFill>
              </a:rPr>
            </a:br>
            <a:endParaRPr lang="ru-RU" sz="2400" b="1" u="sng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62880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І протокол засідання атестаційної комісії, й атестаційні листи мають підписувати лише голова та секретар атестаційної </a:t>
            </a:r>
            <a:r>
              <a:rPr lang="uk-UA" sz="2400" dirty="0" smtClean="0"/>
              <a:t>комісії.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188413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064" y="222821"/>
            <a:ext cx="8424936" cy="114300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6. Змінили вимоги щодо вивчення практичного досвіду </a:t>
            </a:r>
            <a:r>
              <a:rPr lang="uk-UA" sz="2400" b="1" dirty="0" smtClean="0">
                <a:solidFill>
                  <a:srgbClr val="00B050"/>
                </a:solidFill>
              </a:rPr>
              <a:t>педагога</a:t>
            </a:r>
            <a:r>
              <a:rPr lang="uk-UA" sz="2400" dirty="0">
                <a:solidFill>
                  <a:srgbClr val="00B050"/>
                </a:solidFill>
              </a:rPr>
              <a:t/>
            </a:r>
            <a:br>
              <a:rPr lang="uk-UA" sz="2400" dirty="0">
                <a:solidFill>
                  <a:srgbClr val="00B050"/>
                </a:solidFill>
              </a:rPr>
            </a:br>
            <a:endParaRPr lang="ru-RU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492896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Я</a:t>
            </a:r>
            <a:r>
              <a:rPr lang="uk-UA" sz="2400" dirty="0" smtClean="0"/>
              <a:t>кщо </a:t>
            </a:r>
            <a:r>
              <a:rPr lang="uk-UA" sz="2400" dirty="0"/>
              <a:t>немає питань до педагогічної діяльності працівника, то достатньо тих документів, які він подав до атестаційної комісії (без вивчення практичного досвіду).</a:t>
            </a:r>
          </a:p>
        </p:txBody>
      </p:sp>
    </p:spTree>
    <p:extLst>
      <p:ext uri="{BB962C8B-B14F-4D97-AF65-F5344CB8AC3E}">
        <p14:creationId xmlns:p14="http://schemas.microsoft.com/office/powerpoint/2010/main" val="17379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70068" cy="1872208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7. Скасували вимогу щодо присутності педагога на засіданні атестаційної </a:t>
            </a:r>
            <a:r>
              <a:rPr lang="uk-UA" sz="2400" b="1" dirty="0" smtClean="0">
                <a:solidFill>
                  <a:srgbClr val="00B050"/>
                </a:solidFill>
              </a:rPr>
              <a:t>комісії</a:t>
            </a:r>
            <a:r>
              <a:rPr lang="uk-UA" sz="2400" dirty="0">
                <a:solidFill>
                  <a:srgbClr val="00B050"/>
                </a:solidFill>
              </a:rPr>
              <a:t/>
            </a:r>
            <a:br>
              <a:rPr lang="uk-UA" sz="2400" dirty="0">
                <a:solidFill>
                  <a:srgbClr val="00B050"/>
                </a:solidFill>
              </a:rPr>
            </a:b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551837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</a:t>
            </a:r>
            <a:r>
              <a:rPr lang="uk-UA" sz="2400" dirty="0" smtClean="0"/>
              <a:t>едагог </a:t>
            </a:r>
            <a:r>
              <a:rPr lang="uk-UA" sz="2400" dirty="0"/>
              <a:t>може бути присутнім на засіданні атестаційної комісії, якщо забажає або якщо виникли питання у членів атестаційної комісії чи до тих документів, які подав педагог, чи до певних показників роботи працівника тощо.</a:t>
            </a:r>
          </a:p>
        </p:txBody>
      </p:sp>
    </p:spTree>
    <p:extLst>
      <p:ext uri="{BB962C8B-B14F-4D97-AF65-F5344CB8AC3E}">
        <p14:creationId xmlns:p14="http://schemas.microsoft.com/office/powerpoint/2010/main" val="1813397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969328" y="5584675"/>
            <a:ext cx="5760640" cy="83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548681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8. Змінили вимоги до позачергової атестац</a:t>
            </a:r>
            <a:r>
              <a:rPr lang="uk-UA" b="1" dirty="0">
                <a:solidFill>
                  <a:srgbClr val="00B050"/>
                </a:solidFill>
              </a:rPr>
              <a:t>ії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00808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</a:t>
            </a:r>
            <a:r>
              <a:rPr lang="uk-UA" sz="2400" dirty="0" smtClean="0"/>
              <a:t>озачергову </a:t>
            </a:r>
            <a:r>
              <a:rPr lang="uk-UA" sz="2400" dirty="0"/>
              <a:t>атестацію можна проводити не лише за ініціативою педагогічного працівника, а й за ініціативою керівника закладу освіти, якщо він встановив погіршення результатів роботи працівника</a:t>
            </a:r>
            <a:r>
              <a:rPr lang="uk-UA" sz="2400" dirty="0" smtClean="0"/>
              <a:t>.</a:t>
            </a:r>
          </a:p>
          <a:p>
            <a:endParaRPr lang="uk-UA" sz="2400" dirty="0"/>
          </a:p>
          <a:p>
            <a:r>
              <a:rPr lang="uk-UA" sz="2400" dirty="0"/>
              <a:t>Також позачергову атестацію керівника закладу освіти можуть проводити, якщо внаслідок проведення інституційного аудиту в зак­ладі освіти експерти виявили низьку якість освітньої 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319459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uk-UA" sz="2400" b="1" dirty="0">
                <a:solidFill>
                  <a:srgbClr val="00B050"/>
                </a:solidFill>
              </a:rPr>
              <a:t>9. Змінили дату збільшення </a:t>
            </a:r>
            <a:r>
              <a:rPr lang="uk-UA" sz="2400" b="1" dirty="0" smtClean="0">
                <a:solidFill>
                  <a:srgbClr val="00B050"/>
                </a:solidFill>
              </a:rPr>
              <a:t>(чи зменшення) оплати праці</a:t>
            </a:r>
            <a:r>
              <a:rPr lang="uk-UA" sz="2400" dirty="0">
                <a:solidFill>
                  <a:srgbClr val="00B050"/>
                </a:solidFill>
              </a:rPr>
              <a:t/>
            </a:r>
            <a:br>
              <a:rPr lang="uk-UA" sz="2400" dirty="0">
                <a:solidFill>
                  <a:srgbClr val="00B050"/>
                </a:solidFill>
              </a:rPr>
            </a:br>
            <a:endParaRPr lang="ru-RU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Наказ керівник має подати до бухгалтерії для нарахування заробітної плати та проведення її перерахунку з дати видання наказу про присвоєння наступної кваліфікаційної категорії або присвоєння педагогічного звання.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149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10. Визначили сертифікацію як проходження атестації</a:t>
            </a:r>
            <a:endParaRPr lang="ru-RU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dirty="0" smtClean="0"/>
              <a:t>Сертифікацію зараховують </a:t>
            </a:r>
            <a:r>
              <a:rPr lang="uk-UA" dirty="0"/>
              <a:t>як проходження атестації.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Сертифікація </a:t>
            </a:r>
            <a:r>
              <a:rPr lang="uk-UA" dirty="0"/>
              <a:t>також є підставою для присвоєння педагогу відповідної кваліфікаційної категорії та/або педагогічного звання.</a:t>
            </a:r>
          </a:p>
          <a:p>
            <a:pPr marL="0" indent="0">
              <a:buNone/>
            </a:pPr>
            <a:r>
              <a:rPr lang="uk-UA" dirty="0"/>
              <a:t>Зарахування сертифікації здійснюється один раз протягом строку дії сертифіката під час чергової або позачергової атестації педагога, що проводять за його ініціативи.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2258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00B050"/>
                </a:solidFill>
              </a:rPr>
              <a:t>11. Визначили вимоги до присвоєння кваліфікаційних категорій педагогам </a:t>
            </a:r>
            <a:r>
              <a:rPr lang="uk-UA" sz="2400" b="1" dirty="0" smtClean="0">
                <a:solidFill>
                  <a:srgbClr val="00B050"/>
                </a:solidFill>
              </a:rPr>
              <a:t>ЗДО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Кваліфікаційну категорію «спеціаліст другої категорії» присвоюють педагогічним працівникам закладів дошкільної освіти, які мають освітньо-професійний ступінь фахового молодшого бакалавра</a:t>
            </a:r>
            <a:r>
              <a:rPr lang="uk-UA" sz="2000" dirty="0" smtClean="0"/>
              <a:t>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Кваліфікаційну категорію «спеціаліст першої категорії» присвоюють педагогічним працівникам закладів дошкільної освіти, які мають освітньо-професійний ступінь фахового молодшого бакалавра або ступінь вищої освіти молодший бакалавр (освітньо-кваліфікаційний рівень молодший спеціаліст</a:t>
            </a:r>
            <a:r>
              <a:rPr lang="uk-UA" sz="2000" dirty="0" smtClean="0"/>
              <a:t>).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Щодо кваліфікаційної категорії «спеціаліст вищої категорії», то зберігається вимога, що у педагогічного працівника має бути освітній рівень магістр (освітньо-кваліфікаційний рівень спеціаліст).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710090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14602</TotalTime>
  <Words>264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1. Зміни в проведенні засідання атестаційної комісії </vt:lpstr>
      <vt:lpstr>11 змін в атестації педагогів </vt:lpstr>
      <vt:lpstr>2. Збільшили автономію закладів освіти </vt:lpstr>
      <vt:lpstr>3. Вимоги до роботи секретаря атестаційної комісії </vt:lpstr>
      <vt:lpstr>4. Змінили вимоги до голосування</vt:lpstr>
      <vt:lpstr>5. Спростили норму щодо підписання протоколу та атестаційних листів </vt:lpstr>
      <vt:lpstr>6. Змінили вимоги щодо вивчення практичного досвіду педагога </vt:lpstr>
      <vt:lpstr>7. Скасували вимогу щодо присутності педагога на засіданні атестаційної комісії </vt:lpstr>
      <vt:lpstr>Презентация PowerPoint</vt:lpstr>
      <vt:lpstr>9. Змінили дату збільшення (чи зменшення) оплати праці </vt:lpstr>
      <vt:lpstr>10. Визначили сертифікацію як проходження атестації</vt:lpstr>
      <vt:lpstr>11. Визначили вимоги до присвоєння кваліфікаційних категорій педагогам ЗДО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– зможу!</dc:title>
  <dc:creator>ЗОШ №2</dc:creator>
  <cp:lastModifiedBy>Osvita Grebinka</cp:lastModifiedBy>
  <cp:revision>30</cp:revision>
  <dcterms:created xsi:type="dcterms:W3CDTF">2023-04-18T07:15:30Z</dcterms:created>
  <dcterms:modified xsi:type="dcterms:W3CDTF">2023-05-01T05:23:41Z</dcterms:modified>
</cp:coreProperties>
</file>